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</p:sldIdLst>
  <p:sldSz cy="5143500" cx="9144000"/>
  <p:notesSz cx="6858000" cy="9144000"/>
  <p:embeddedFontLst>
    <p:embeddedFont>
      <p:font typeface="Raleway"/>
      <p:regular r:id="rId38"/>
      <p:bold r:id="rId39"/>
      <p:italic r:id="rId40"/>
      <p:boldItalic r:id="rId41"/>
    </p:embeddedFont>
    <p:embeddedFont>
      <p:font typeface="Lato"/>
      <p:regular r:id="rId42"/>
      <p:bold r:id="rId43"/>
      <p:italic r:id="rId44"/>
      <p:boldItalic r:id="rId4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aleway-italic.fntdata"/><Relationship Id="rId20" Type="http://schemas.openxmlformats.org/officeDocument/2006/relationships/slide" Target="slides/slide15.xml"/><Relationship Id="rId42" Type="http://schemas.openxmlformats.org/officeDocument/2006/relationships/font" Target="fonts/Lato-regular.fntdata"/><Relationship Id="rId41" Type="http://schemas.openxmlformats.org/officeDocument/2006/relationships/font" Target="fonts/Raleway-boldItalic.fntdata"/><Relationship Id="rId22" Type="http://schemas.openxmlformats.org/officeDocument/2006/relationships/slide" Target="slides/slide17.xml"/><Relationship Id="rId44" Type="http://schemas.openxmlformats.org/officeDocument/2006/relationships/font" Target="fonts/Lato-italic.fntdata"/><Relationship Id="rId21" Type="http://schemas.openxmlformats.org/officeDocument/2006/relationships/slide" Target="slides/slide16.xml"/><Relationship Id="rId43" Type="http://schemas.openxmlformats.org/officeDocument/2006/relationships/font" Target="fonts/Lato-bold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45" Type="http://schemas.openxmlformats.org/officeDocument/2006/relationships/font" Target="fonts/Lato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font" Target="fonts/Raleway-bold.fntdata"/><Relationship Id="rId16" Type="http://schemas.openxmlformats.org/officeDocument/2006/relationships/slide" Target="slides/slide11.xml"/><Relationship Id="rId38" Type="http://schemas.openxmlformats.org/officeDocument/2006/relationships/font" Target="fonts/Raleway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5a76313c31_0_3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5a76313c31_0_3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35a76313c31_0_4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35a76313c31_0_4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5a76313c31_0_4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35a76313c31_0_4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5a76313c31_0_4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35a76313c31_0_4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5a76313c31_0_4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5a76313c31_0_4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5a76313c31_0_4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35a76313c31_0_4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35a76313c31_0_4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35a76313c31_0_4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35a76313c31_0_5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35a76313c31_0_5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5a76313c31_0_4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35a76313c31_0_4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5a76313c31_0_4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35a76313c31_0_4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35a76313c31_0_4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35a76313c31_0_4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5a76313c31_0_3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5a76313c31_0_3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35a76313c31_0_4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35a76313c31_0_4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35a76313c31_0_5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35a76313c31_0_5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5a76313c31_0_5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5a76313c31_0_5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35a76313c31_0_5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35a76313c31_0_5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35a76313c31_5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35a76313c31_5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5a76313c31_0_5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5a76313c31_0_5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35a76313c31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35a76313c31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35a76313c31_2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35a76313c31_2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35a76313c31_2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35a76313c31_2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35a76313c31_5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35a76313c31_5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5a76313c31_0_4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35a76313c31_0_4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35a76313c31_5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35a76313c31_5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35a76313c31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35a76313c31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35a76313c31_1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35a76313c31_1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5a76313c31_0_4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35a76313c31_0_4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35a76313c31_0_4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35a76313c31_0_4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5a76313c31_0_4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35a76313c31_0_4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5a76313c31_0_4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35a76313c31_0_4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5a76313c31_0_4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35a76313c31_0_4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5a76313c31_0_4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35a76313c31_0_4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enerated Slide 1_1_1_D">
  <p:cSld name="TITLE_AND_BODY_2_1_1_1_1_1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 txBox="1"/>
          <p:nvPr>
            <p:ph type="title"/>
          </p:nvPr>
        </p:nvSpPr>
        <p:spPr>
          <a:xfrm>
            <a:off x="228600" y="804675"/>
            <a:ext cx="3730200" cy="795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4" name="Google Shape;84;p13"/>
          <p:cNvSpPr txBox="1"/>
          <p:nvPr>
            <p:ph idx="1" type="body"/>
          </p:nvPr>
        </p:nvSpPr>
        <p:spPr>
          <a:xfrm>
            <a:off x="228600" y="1901954"/>
            <a:ext cx="3730200" cy="2697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5" name="Google Shape;85;p13"/>
          <p:cNvSpPr/>
          <p:nvPr>
            <p:ph idx="2" type="pic"/>
          </p:nvPr>
        </p:nvSpPr>
        <p:spPr>
          <a:xfrm>
            <a:off x="4233672" y="228600"/>
            <a:ext cx="4690800" cy="4690800"/>
          </a:xfrm>
          <a:prstGeom prst="round2DiagRect">
            <a:avLst>
              <a:gd fmla="val 16667" name="adj1"/>
              <a:gd fmla="val 0" name="adj2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enerated Slide 1_1_1_F">
  <p:cSld name="TITLE_AND_BODY_2_1_1_1_1_1_1_1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4"/>
          <p:cNvSpPr/>
          <p:nvPr/>
        </p:nvSpPr>
        <p:spPr>
          <a:xfrm>
            <a:off x="228600" y="228600"/>
            <a:ext cx="8686800" cy="4686300"/>
          </a:xfrm>
          <a:prstGeom prst="roundRect">
            <a:avLst>
              <a:gd fmla="val 6123" name="adj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14"/>
          <p:cNvSpPr/>
          <p:nvPr>
            <p:ph idx="2" type="pic"/>
          </p:nvPr>
        </p:nvSpPr>
        <p:spPr>
          <a:xfrm>
            <a:off x="4626864" y="585216"/>
            <a:ext cx="3968400" cy="3968400"/>
          </a:xfrm>
          <a:prstGeom prst="rect">
            <a:avLst/>
          </a:prstGeom>
          <a:noFill/>
          <a:ln>
            <a:noFill/>
          </a:ln>
        </p:spPr>
      </p:sp>
      <p:sp>
        <p:nvSpPr>
          <p:cNvPr id="89" name="Google Shape;89;p14"/>
          <p:cNvSpPr txBox="1"/>
          <p:nvPr>
            <p:ph type="title"/>
          </p:nvPr>
        </p:nvSpPr>
        <p:spPr>
          <a:xfrm>
            <a:off x="557784" y="585216"/>
            <a:ext cx="3712500" cy="93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14"/>
          <p:cNvSpPr txBox="1"/>
          <p:nvPr>
            <p:ph idx="1" type="body"/>
          </p:nvPr>
        </p:nvSpPr>
        <p:spPr>
          <a:xfrm>
            <a:off x="508525" y="1883625"/>
            <a:ext cx="3761700" cy="267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351">
          <p15:clr>
            <a:srgbClr val="E46962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3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.png"/><Relationship Id="rId4" Type="http://schemas.openxmlformats.org/officeDocument/2006/relationships/image" Target="../media/image7.png"/><Relationship Id="rId5" Type="http://schemas.openxmlformats.org/officeDocument/2006/relationships/image" Target="../media/image1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.png"/><Relationship Id="rId4" Type="http://schemas.openxmlformats.org/officeDocument/2006/relationships/image" Target="../media/image10.png"/><Relationship Id="rId5" Type="http://schemas.openxmlformats.org/officeDocument/2006/relationships/image" Target="../media/image1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8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6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5"/>
          <p:cNvPicPr preferRelativeResize="0"/>
          <p:nvPr>
            <p:ph idx="2" type="pic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41125" y="499900"/>
            <a:ext cx="5502900" cy="4643700"/>
          </a:xfrm>
          <a:prstGeom prst="round2DiagRect">
            <a:avLst>
              <a:gd fmla="val 16667" name="adj1"/>
              <a:gd fmla="val 0" name="adj2"/>
            </a:avLst>
          </a:prstGeom>
          <a:noFill/>
          <a:ln>
            <a:noFill/>
          </a:ln>
        </p:spPr>
      </p:pic>
      <p:sp>
        <p:nvSpPr>
          <p:cNvPr id="96" name="Google Shape;96;p15"/>
          <p:cNvSpPr txBox="1"/>
          <p:nvPr/>
        </p:nvSpPr>
        <p:spPr>
          <a:xfrm>
            <a:off x="0" y="1877975"/>
            <a:ext cx="3754500" cy="19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9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Beluken - RPG Battle Manager</a:t>
            </a:r>
            <a:endParaRPr sz="3900">
              <a:solidFill>
                <a:schemeClr val="accen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97" name="Google Shape;97;p15"/>
          <p:cNvSpPr txBox="1"/>
          <p:nvPr/>
        </p:nvSpPr>
        <p:spPr>
          <a:xfrm>
            <a:off x="0" y="3843875"/>
            <a:ext cx="1872300" cy="12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Frederico Antunes</a:t>
            </a:r>
            <a:endParaRPr sz="1300">
              <a:solidFill>
                <a:schemeClr val="accen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Gabriel Gomes</a:t>
            </a:r>
            <a:endParaRPr sz="1300">
              <a:solidFill>
                <a:schemeClr val="accen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Lucas Vitorino</a:t>
            </a:r>
            <a:endParaRPr sz="1300">
              <a:solidFill>
                <a:schemeClr val="accen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Pedro Umpierre</a:t>
            </a:r>
            <a:endParaRPr sz="1300">
              <a:solidFill>
                <a:schemeClr val="accen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Ramon Pedro Pereira</a:t>
            </a:r>
            <a:endParaRPr sz="1300">
              <a:solidFill>
                <a:schemeClr val="accen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Willian Benevides</a:t>
            </a:r>
            <a:endParaRPr sz="1300">
              <a:solidFill>
                <a:schemeClr val="accen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98" name="Google Shape;98;p15"/>
          <p:cNvSpPr txBox="1"/>
          <p:nvPr/>
        </p:nvSpPr>
        <p:spPr>
          <a:xfrm>
            <a:off x="2065875" y="4642050"/>
            <a:ext cx="1402800" cy="33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4"/>
          <p:cNvSpPr txBox="1"/>
          <p:nvPr>
            <p:ph type="title"/>
          </p:nvPr>
        </p:nvSpPr>
        <p:spPr>
          <a:xfrm>
            <a:off x="727650" y="747275"/>
            <a:ext cx="7688700" cy="39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2100">
                <a:solidFill>
                  <a:srgbClr val="000000"/>
                </a:solidFill>
              </a:rPr>
              <a:t>Requisitos Arquiteturais:</a:t>
            </a:r>
            <a:endParaRPr sz="3000"/>
          </a:p>
        </p:txBody>
      </p:sp>
      <p:sp>
        <p:nvSpPr>
          <p:cNvPr id="152" name="Google Shape;152;p24"/>
          <p:cNvSpPr txBox="1"/>
          <p:nvPr>
            <p:ph idx="1" type="body"/>
          </p:nvPr>
        </p:nvSpPr>
        <p:spPr>
          <a:xfrm>
            <a:off x="287400" y="1354300"/>
            <a:ext cx="8759100" cy="390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23850" lvl="0" marL="9144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imes New Roman"/>
              <a:buChar char="●"/>
            </a:pPr>
            <a:r>
              <a:rPr b="1" lang="pt-BR" sz="15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Navegação Clara e Consistente:</a:t>
            </a:r>
            <a:r>
              <a:rPr lang="pt-BR" sz="15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A arquitetura </a:t>
            </a:r>
            <a:r>
              <a:rPr b="1" lang="pt-BR" sz="15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deve</a:t>
            </a:r>
            <a:r>
              <a:rPr lang="pt-BR" sz="15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suportar um sistema de navegação claro, previsível e guiado, permitindo que os usuários acessem todas as funcionalidades principais com facilidade.</a:t>
            </a:r>
            <a:br>
              <a:rPr lang="pt-BR" sz="15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</a:br>
            <a:br>
              <a:rPr lang="pt-BR" sz="15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</a:br>
            <a:endParaRPr sz="15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23850" lvl="0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imes New Roman"/>
              <a:buChar char="●"/>
            </a:pPr>
            <a:r>
              <a:rPr b="1" lang="pt-BR" sz="15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Suporte a Temas e Diretrizes de Design:</a:t>
            </a:r>
            <a:r>
              <a:rPr lang="pt-BR" sz="15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O sistema </a:t>
            </a:r>
            <a:r>
              <a:rPr b="1" lang="pt-BR" sz="15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deve</a:t>
            </a:r>
            <a:r>
              <a:rPr lang="pt-BR" sz="15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permitir a aplicação de temas visuais (como claro e escuro) e, na construção dos componentes de interface, considerar as diretrizes de design Material Design (para Android, Windows, Web) e Cupertino (para iOS) para uma integração visual adequada às respectivas plataformas.</a:t>
            </a:r>
            <a:endParaRPr sz="15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622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523"/>
              <a:buNone/>
            </a:pPr>
            <a:r>
              <a:t/>
            </a:r>
            <a:endParaRPr sz="617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5"/>
          <p:cNvSpPr txBox="1"/>
          <p:nvPr>
            <p:ph type="title"/>
          </p:nvPr>
        </p:nvSpPr>
        <p:spPr>
          <a:xfrm>
            <a:off x="727650" y="747275"/>
            <a:ext cx="7688700" cy="39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2100">
                <a:solidFill>
                  <a:srgbClr val="000000"/>
                </a:solidFill>
              </a:rPr>
              <a:t>Requisitos Arquiteturais:</a:t>
            </a:r>
            <a:endParaRPr sz="3000"/>
          </a:p>
        </p:txBody>
      </p:sp>
      <p:sp>
        <p:nvSpPr>
          <p:cNvPr id="158" name="Google Shape;158;p25"/>
          <p:cNvSpPr txBox="1"/>
          <p:nvPr>
            <p:ph idx="1" type="body"/>
          </p:nvPr>
        </p:nvSpPr>
        <p:spPr>
          <a:xfrm>
            <a:off x="287400" y="1603475"/>
            <a:ext cx="8759100" cy="365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30200" lvl="0" marL="9144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Char char="●"/>
            </a:pPr>
            <a:r>
              <a:rPr b="1" lang="pt-BR" sz="16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Aplicação dos Padrões MVC e Repository:</a:t>
            </a:r>
            <a:r>
              <a:rPr lang="pt-BR" sz="16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A estrutura da aplicação </a:t>
            </a:r>
            <a:r>
              <a:rPr b="1" lang="pt-BR" sz="16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deve</a:t>
            </a:r>
            <a:r>
              <a:rPr lang="pt-BR" sz="16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ser organizada seguindo o padrão Model-View-Controller (MVC) para a separação de responsabilidades entre apresentação, lógica de controle e dados. Adicionalmente, </a:t>
            </a:r>
            <a:r>
              <a:rPr b="1" lang="pt-BR" sz="16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deve</a:t>
            </a:r>
            <a:r>
              <a:rPr lang="pt-BR" sz="16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ser utilizado o padrão Repository para abstrair e gerenciar o acesso à camada de persistência de dados local.</a:t>
            </a:r>
            <a:endParaRPr sz="16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622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523"/>
              <a:buNone/>
            </a:pPr>
            <a:r>
              <a:t/>
            </a:r>
            <a:endParaRPr sz="617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6"/>
          <p:cNvSpPr txBox="1"/>
          <p:nvPr>
            <p:ph type="title"/>
          </p:nvPr>
        </p:nvSpPr>
        <p:spPr>
          <a:xfrm>
            <a:off x="727650" y="747275"/>
            <a:ext cx="7688700" cy="39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2100">
                <a:solidFill>
                  <a:srgbClr val="000000"/>
                </a:solidFill>
              </a:rPr>
              <a:t>Arquitetura: MVC + Repository – Uma Dupla Poderosa</a:t>
            </a:r>
            <a:endParaRPr sz="4000"/>
          </a:p>
        </p:txBody>
      </p:sp>
      <p:sp>
        <p:nvSpPr>
          <p:cNvPr id="164" name="Google Shape;164;p26"/>
          <p:cNvSpPr txBox="1"/>
          <p:nvPr>
            <p:ph idx="1" type="body"/>
          </p:nvPr>
        </p:nvSpPr>
        <p:spPr>
          <a:xfrm>
            <a:off x="287400" y="1374950"/>
            <a:ext cx="8759100" cy="388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9144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aleway"/>
              <a:buChar char="●"/>
            </a:pPr>
            <a:r>
              <a:rPr b="1" lang="pt-BR" sz="15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MVC (Model-View-Controller): A Base da Organização</a:t>
            </a:r>
            <a:br>
              <a:rPr b="1" lang="pt-BR" sz="15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</a:br>
            <a:endParaRPr b="1" sz="15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23850" lvl="1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○"/>
            </a:pPr>
            <a:r>
              <a:rPr b="1" lang="pt-BR" sz="15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Model:</a:t>
            </a:r>
            <a:r>
              <a:rPr lang="pt-BR" sz="15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Representa os dados e a lógica de negócios da aplicação.</a:t>
            </a:r>
            <a:endParaRPr sz="15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23850" lvl="2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aleway"/>
              <a:buChar char="■"/>
            </a:pPr>
            <a:r>
              <a:rPr lang="pt-BR" sz="15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Contém as regras, validações e interage com a camada de persistência (via Repository).</a:t>
            </a:r>
            <a:endParaRPr sz="15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23850" lvl="1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○"/>
            </a:pPr>
            <a:r>
              <a:rPr b="1" lang="pt-BR" sz="15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View:</a:t>
            </a:r>
            <a:r>
              <a:rPr lang="pt-BR" sz="15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Responsável pela interface do usuário (UI).</a:t>
            </a:r>
            <a:endParaRPr sz="15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23850" lvl="2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aleway"/>
              <a:buChar char="■"/>
            </a:pPr>
            <a:r>
              <a:rPr lang="pt-BR" sz="15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Exibe os dados do Model e envia comandos do usuário para o Controller.</a:t>
            </a:r>
            <a:endParaRPr sz="15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23850" lvl="1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○"/>
            </a:pPr>
            <a:r>
              <a:rPr b="1" lang="pt-BR" sz="15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Controller:</a:t>
            </a:r>
            <a:r>
              <a:rPr lang="pt-BR" sz="15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Atua como intermediário entre o Model e a View.</a:t>
            </a:r>
            <a:endParaRPr sz="15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23850" lvl="2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aleway"/>
              <a:buChar char="■"/>
            </a:pPr>
            <a:r>
              <a:rPr lang="pt-BR" sz="15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Processa as entradas do usuário, interage com o Model e seleciona a View a ser exibida.</a:t>
            </a:r>
            <a:endParaRPr sz="15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23850" lvl="1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aleway"/>
              <a:buChar char="○"/>
            </a:pPr>
            <a:r>
              <a:rPr i="1" lang="pt-BR" sz="15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Benefício central do MVC:</a:t>
            </a:r>
            <a:r>
              <a:rPr lang="pt-BR" sz="15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Separação clara de responsabilidades, facilitando a manutenção, evolução e testes.</a:t>
            </a:r>
            <a:endParaRPr b="1" sz="15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523"/>
              <a:buNone/>
            </a:pPr>
            <a:r>
              <a:t/>
            </a:r>
            <a:endParaRPr sz="16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7"/>
          <p:cNvSpPr txBox="1"/>
          <p:nvPr>
            <p:ph type="title"/>
          </p:nvPr>
        </p:nvSpPr>
        <p:spPr>
          <a:xfrm>
            <a:off x="727650" y="747275"/>
            <a:ext cx="7688700" cy="39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2100">
                <a:solidFill>
                  <a:srgbClr val="000000"/>
                </a:solidFill>
              </a:rPr>
              <a:t>Arquitetura: MVC + Repository – Uma Dupla Poderosa</a:t>
            </a:r>
            <a:endParaRPr sz="4000"/>
          </a:p>
        </p:txBody>
      </p:sp>
      <p:sp>
        <p:nvSpPr>
          <p:cNvPr id="170" name="Google Shape;170;p27"/>
          <p:cNvSpPr txBox="1"/>
          <p:nvPr>
            <p:ph idx="1" type="body"/>
          </p:nvPr>
        </p:nvSpPr>
        <p:spPr>
          <a:xfrm>
            <a:off x="287400" y="1374950"/>
            <a:ext cx="8759100" cy="388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9144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aleway"/>
              <a:buChar char="●"/>
            </a:pPr>
            <a:r>
              <a:rPr b="1" lang="pt-BR" sz="16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Padrão Repository: Abstraindo o Acesso a Dados</a:t>
            </a:r>
            <a:br>
              <a:rPr b="1" lang="pt-BR" sz="16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</a:br>
            <a:endParaRPr b="1" sz="16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30200" lvl="1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aleway"/>
              <a:buChar char="○"/>
            </a:pPr>
            <a:r>
              <a:rPr lang="pt-BR" sz="16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Atua como uma camada de abstração entre a lógica de negócios (Model/Serviços) e as fontes de dados (ex: SQLite).</a:t>
            </a:r>
            <a:endParaRPr sz="16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30200" lvl="1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aleway"/>
              <a:buChar char="○"/>
            </a:pPr>
            <a:r>
              <a:rPr lang="pt-BR" sz="16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Centraliza a lógica de consulta e persistência de dados.</a:t>
            </a:r>
            <a:endParaRPr sz="16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30200" lvl="1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aleway"/>
              <a:buChar char="○"/>
            </a:pPr>
            <a:r>
              <a:rPr lang="pt-BR" sz="16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Simula uma "coleção" de objetos de domínio em memória.</a:t>
            </a:r>
            <a:endParaRPr sz="16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30200" lvl="1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aleway"/>
              <a:buChar char="○"/>
            </a:pPr>
            <a:r>
              <a:rPr i="1" lang="pt-BR" sz="16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Benefício central do Repository:</a:t>
            </a:r>
            <a:r>
              <a:rPr lang="pt-BR" sz="16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Desacoplamento da fonte de dados, permitindo trocar ou modificar o mecanismo de persistência com mínimo impacto no restante do sistema e facilitando testes (mocking).</a:t>
            </a:r>
            <a:endParaRPr b="1" sz="15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523"/>
              <a:buNone/>
            </a:pPr>
            <a:r>
              <a:t/>
            </a:r>
            <a:endParaRPr sz="16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8"/>
          <p:cNvSpPr txBox="1"/>
          <p:nvPr>
            <p:ph type="title"/>
          </p:nvPr>
        </p:nvSpPr>
        <p:spPr>
          <a:xfrm>
            <a:off x="727650" y="747275"/>
            <a:ext cx="7688700" cy="39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2100">
                <a:solidFill>
                  <a:srgbClr val="000000"/>
                </a:solidFill>
              </a:rPr>
              <a:t>Arquitetura: MVC + Repository – Uma Dupla Poderosa</a:t>
            </a:r>
            <a:endParaRPr sz="4000"/>
          </a:p>
        </p:txBody>
      </p:sp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287400" y="1374950"/>
            <a:ext cx="8759100" cy="388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9144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aleway"/>
              <a:buChar char="●"/>
            </a:pPr>
            <a:r>
              <a:rPr b="1" lang="pt-BR" sz="16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A Sinergia MVC + Repository:</a:t>
            </a:r>
            <a:br>
              <a:rPr b="1" lang="pt-BR" sz="16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</a:br>
            <a:endParaRPr b="1" sz="16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30200" lvl="1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aleway"/>
              <a:buChar char="○"/>
            </a:pPr>
            <a:r>
              <a:rPr b="1" lang="pt-BR" sz="16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Fluxo Comum:</a:t>
            </a:r>
            <a:endParaRPr b="1" sz="16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30200" lvl="2" marL="18288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■"/>
            </a:pPr>
            <a:r>
              <a:rPr lang="pt-BR" sz="16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A </a:t>
            </a:r>
            <a:r>
              <a:rPr b="1" lang="pt-BR" sz="16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View</a:t>
            </a:r>
            <a:r>
              <a:rPr lang="pt-BR" sz="16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 captura a interação do usuário e a envia ao </a:t>
            </a:r>
            <a:r>
              <a:rPr b="1" lang="pt-BR" sz="16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Controller</a:t>
            </a:r>
            <a:r>
              <a:rPr lang="pt-BR" sz="16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.</a:t>
            </a:r>
            <a:endParaRPr sz="16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30200" lvl="2" marL="18288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■"/>
            </a:pPr>
            <a:r>
              <a:rPr lang="pt-BR" sz="16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O </a:t>
            </a:r>
            <a:r>
              <a:rPr b="1" lang="pt-BR" sz="16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Controller</a:t>
            </a:r>
            <a:r>
              <a:rPr lang="pt-BR" sz="16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 processa a requisição e aciona o </a:t>
            </a:r>
            <a:r>
              <a:rPr b="1" lang="pt-BR" sz="16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Model</a:t>
            </a:r>
            <a:r>
              <a:rPr lang="pt-BR" sz="16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.</a:t>
            </a:r>
            <a:endParaRPr sz="16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30200" lvl="2" marL="18288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■"/>
            </a:pPr>
            <a:r>
              <a:rPr lang="pt-BR" sz="16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O </a:t>
            </a:r>
            <a:r>
              <a:rPr b="1" lang="pt-BR" sz="16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Model</a:t>
            </a:r>
            <a:r>
              <a:rPr lang="pt-BR" sz="16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 utiliza o </a:t>
            </a:r>
            <a:r>
              <a:rPr b="1" lang="pt-BR" sz="16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Repository</a:t>
            </a:r>
            <a:r>
              <a:rPr lang="pt-BR" sz="16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 para buscar ou persistir dados.</a:t>
            </a:r>
            <a:endParaRPr sz="16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30200" lvl="2" marL="18288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■"/>
            </a:pPr>
            <a:r>
              <a:rPr lang="pt-BR" sz="16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O </a:t>
            </a:r>
            <a:r>
              <a:rPr b="1" lang="pt-BR" sz="16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Repository</a:t>
            </a:r>
            <a:r>
              <a:rPr lang="pt-BR" sz="16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 interage com a </a:t>
            </a:r>
            <a:r>
              <a:rPr b="1" lang="pt-BR" sz="16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fonte de dados</a:t>
            </a:r>
            <a:r>
              <a:rPr lang="pt-BR" sz="16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 (ex: SQLite).</a:t>
            </a:r>
            <a:endParaRPr sz="16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30200" lvl="2" marL="18288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■"/>
            </a:pPr>
            <a:r>
              <a:rPr lang="pt-BR" sz="16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O </a:t>
            </a:r>
            <a:r>
              <a:rPr b="1" lang="pt-BR" sz="16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Model</a:t>
            </a:r>
            <a:r>
              <a:rPr lang="pt-BR" sz="16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 retorna os dados processados ao </a:t>
            </a:r>
            <a:r>
              <a:rPr b="1" lang="pt-BR" sz="16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Controller</a:t>
            </a:r>
            <a:r>
              <a:rPr lang="pt-BR" sz="16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.</a:t>
            </a:r>
            <a:endParaRPr sz="16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30200" lvl="2" marL="18288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■"/>
            </a:pPr>
            <a:r>
              <a:rPr lang="pt-BR" sz="16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O </a:t>
            </a:r>
            <a:r>
              <a:rPr b="1" lang="pt-BR" sz="16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Controller</a:t>
            </a:r>
            <a:r>
              <a:rPr lang="pt-BR" sz="16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 atualiza a </a:t>
            </a:r>
            <a:r>
              <a:rPr b="1" lang="pt-BR" sz="16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View</a:t>
            </a:r>
            <a:r>
              <a:rPr lang="pt-BR" sz="16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 com os novos dados.</a:t>
            </a:r>
            <a:endParaRPr b="1" sz="16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523"/>
              <a:buNone/>
            </a:pPr>
            <a:r>
              <a:t/>
            </a:r>
            <a:endParaRPr sz="16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9"/>
          <p:cNvSpPr txBox="1"/>
          <p:nvPr>
            <p:ph type="title"/>
          </p:nvPr>
        </p:nvSpPr>
        <p:spPr>
          <a:xfrm>
            <a:off x="727650" y="747275"/>
            <a:ext cx="7688700" cy="39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2100">
                <a:solidFill>
                  <a:srgbClr val="000000"/>
                </a:solidFill>
              </a:rPr>
              <a:t>Arquitetura: MVC + Repository – Uma Dupla Poderosa</a:t>
            </a:r>
            <a:endParaRPr sz="4000"/>
          </a:p>
        </p:txBody>
      </p:sp>
      <p:sp>
        <p:nvSpPr>
          <p:cNvPr id="182" name="Google Shape;182;p29"/>
          <p:cNvSpPr txBox="1"/>
          <p:nvPr>
            <p:ph idx="1" type="body"/>
          </p:nvPr>
        </p:nvSpPr>
        <p:spPr>
          <a:xfrm>
            <a:off x="287400" y="1182850"/>
            <a:ext cx="8759100" cy="400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9144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aleway"/>
              <a:buChar char="●"/>
            </a:pPr>
            <a:r>
              <a:rPr b="1" lang="pt-BR" sz="15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Vantagens da Combinação:</a:t>
            </a:r>
            <a:endParaRPr b="1" sz="15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23850" lvl="1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○"/>
            </a:pPr>
            <a:r>
              <a:rPr b="1" lang="pt-BR" sz="15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Manutenibilidade Elevada:</a:t>
            </a:r>
            <a:r>
              <a:rPr lang="pt-BR" sz="15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Alterações na UI (</a:t>
            </a:r>
            <a:r>
              <a:rPr b="1" lang="pt-BR" sz="15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View</a:t>
            </a:r>
            <a:r>
              <a:rPr lang="pt-BR" sz="15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), regras de negócio (</a:t>
            </a:r>
            <a:r>
              <a:rPr b="1" lang="pt-BR" sz="15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Model</a:t>
            </a:r>
            <a:r>
              <a:rPr lang="pt-BR" sz="15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) ou acesso a dados (</a:t>
            </a:r>
            <a:r>
              <a:rPr b="1" lang="pt-BR" sz="15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Repository</a:t>
            </a:r>
            <a:r>
              <a:rPr lang="pt-BR" sz="15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) são mais isoladas.</a:t>
            </a:r>
            <a:endParaRPr sz="15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23850" lvl="1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aleway"/>
              <a:buChar char="○"/>
            </a:pPr>
            <a:r>
              <a:rPr b="1" lang="pt-BR" sz="15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Testabilidade Aprimorada:</a:t>
            </a:r>
            <a:endParaRPr b="1" sz="15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23850" lvl="2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■"/>
            </a:pPr>
            <a:r>
              <a:rPr b="1" lang="pt-BR" sz="15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Model </a:t>
            </a:r>
            <a:r>
              <a:rPr lang="pt-BR" sz="15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e </a:t>
            </a:r>
            <a:r>
              <a:rPr b="1" lang="pt-BR" sz="15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Controller</a:t>
            </a:r>
            <a:r>
              <a:rPr lang="pt-BR" sz="15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podem ser testados independentemente da </a:t>
            </a:r>
            <a:r>
              <a:rPr b="1" lang="pt-BR" sz="15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View</a:t>
            </a:r>
            <a:r>
              <a:rPr lang="pt-BR" sz="15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.</a:t>
            </a:r>
            <a:endParaRPr sz="15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23850" lvl="2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■"/>
            </a:pPr>
            <a:r>
              <a:rPr lang="pt-BR" sz="15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Lógica de negócios pode ser testada isoladamente da persistência, mockando o </a:t>
            </a:r>
            <a:r>
              <a:rPr b="1" lang="pt-BR" sz="15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Repository</a:t>
            </a:r>
            <a:r>
              <a:rPr lang="pt-BR" sz="15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.</a:t>
            </a:r>
            <a:endParaRPr sz="15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23850" lvl="1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○"/>
            </a:pPr>
            <a:r>
              <a:rPr b="1" lang="pt-BR" sz="15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Flexibilidade na Persistência:</a:t>
            </a:r>
            <a:r>
              <a:rPr lang="pt-BR" sz="15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O </a:t>
            </a:r>
            <a:r>
              <a:rPr b="1" lang="pt-BR" sz="15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Repository</a:t>
            </a:r>
            <a:r>
              <a:rPr lang="pt-BR" sz="15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permite alterar ou evoluir o mecanismo de armazenamento de dados (ex: de SQLite para outra solução local) sem impactar o </a:t>
            </a:r>
            <a:r>
              <a:rPr b="1" lang="pt-BR" sz="15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Model</a:t>
            </a:r>
            <a:r>
              <a:rPr lang="pt-BR" sz="15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ou </a:t>
            </a:r>
            <a:r>
              <a:rPr b="1" lang="pt-BR" sz="15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Controller</a:t>
            </a:r>
            <a:r>
              <a:rPr lang="pt-BR" sz="15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.</a:t>
            </a:r>
            <a:endParaRPr sz="15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23850" lvl="1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○"/>
            </a:pPr>
            <a:r>
              <a:rPr b="1" lang="pt-BR" sz="15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Código Mais Limpo e Organizado:</a:t>
            </a:r>
            <a:r>
              <a:rPr lang="pt-BR" sz="15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Responsabilidades bem definidas em cada camada, resultando em maior clareza e legibilidade.</a:t>
            </a:r>
            <a:endParaRPr sz="15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523"/>
              <a:buNone/>
            </a:pPr>
            <a:r>
              <a:t/>
            </a:r>
            <a:endParaRPr sz="16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0"/>
          <p:cNvSpPr txBox="1"/>
          <p:nvPr>
            <p:ph type="title"/>
          </p:nvPr>
        </p:nvSpPr>
        <p:spPr>
          <a:xfrm>
            <a:off x="727650" y="666600"/>
            <a:ext cx="7688700" cy="9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2100">
                <a:solidFill>
                  <a:srgbClr val="000000"/>
                </a:solidFill>
              </a:rPr>
              <a:t>Diagrama de Visão Arquitetural</a:t>
            </a:r>
            <a:endParaRPr sz="4000"/>
          </a:p>
        </p:txBody>
      </p:sp>
      <p:pic>
        <p:nvPicPr>
          <p:cNvPr id="188" name="Google Shape;188;p30" title="DiagramaDeVisaoArquitetural.drawio.png"/>
          <p:cNvPicPr preferRelativeResize="0"/>
          <p:nvPr/>
        </p:nvPicPr>
        <p:blipFill rotWithShape="1">
          <a:blip r:embed="rId3">
            <a:alphaModFix/>
          </a:blip>
          <a:srcRect b="0" l="0" r="38901" t="0"/>
          <a:stretch/>
        </p:blipFill>
        <p:spPr>
          <a:xfrm>
            <a:off x="209400" y="1647625"/>
            <a:ext cx="5089976" cy="2403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30" title="DiagramaDeVisaoArquitetural.drawio.png"/>
          <p:cNvPicPr preferRelativeResize="0"/>
          <p:nvPr/>
        </p:nvPicPr>
        <p:blipFill rotWithShape="1">
          <a:blip r:embed="rId3">
            <a:alphaModFix/>
          </a:blip>
          <a:srcRect b="0" l="64248" r="0" t="0"/>
          <a:stretch/>
        </p:blipFill>
        <p:spPr>
          <a:xfrm>
            <a:off x="5842750" y="1958350"/>
            <a:ext cx="3160124" cy="2550050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30"/>
          <p:cNvSpPr/>
          <p:nvPr/>
        </p:nvSpPr>
        <p:spPr>
          <a:xfrm>
            <a:off x="73438" y="1420900"/>
            <a:ext cx="5361900" cy="3213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1" name="Google Shape;191;p30"/>
          <p:cNvSpPr/>
          <p:nvPr/>
        </p:nvSpPr>
        <p:spPr>
          <a:xfrm>
            <a:off x="5740625" y="1826050"/>
            <a:ext cx="3283200" cy="24033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92" name="Google Shape;192;p30"/>
          <p:cNvCxnSpPr/>
          <p:nvPr/>
        </p:nvCxnSpPr>
        <p:spPr>
          <a:xfrm>
            <a:off x="5435350" y="2872250"/>
            <a:ext cx="304500" cy="12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93" name="Google Shape;193;p30"/>
          <p:cNvCxnSpPr/>
          <p:nvPr/>
        </p:nvCxnSpPr>
        <p:spPr>
          <a:xfrm rot="10800000">
            <a:off x="5440800" y="3057575"/>
            <a:ext cx="303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dash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type="title"/>
          </p:nvPr>
        </p:nvSpPr>
        <p:spPr>
          <a:xfrm>
            <a:off x="727650" y="747275"/>
            <a:ext cx="7688700" cy="39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2100">
                <a:solidFill>
                  <a:srgbClr val="000000"/>
                </a:solidFill>
              </a:rPr>
              <a:t>Justificativa:</a:t>
            </a:r>
            <a:endParaRPr sz="3000"/>
          </a:p>
        </p:txBody>
      </p:sp>
      <p:sp>
        <p:nvSpPr>
          <p:cNvPr id="199" name="Google Shape;199;p31"/>
          <p:cNvSpPr txBox="1"/>
          <p:nvPr>
            <p:ph idx="1" type="body"/>
          </p:nvPr>
        </p:nvSpPr>
        <p:spPr>
          <a:xfrm>
            <a:off x="287400" y="1603475"/>
            <a:ext cx="8759100" cy="365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pt-BR" sz="15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Manutenibilidade:</a:t>
            </a:r>
            <a:endParaRPr b="1" sz="15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23850" lvl="0" marL="9144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b="1" lang="pt-BR" sz="15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MVC:</a:t>
            </a:r>
            <a:r>
              <a:rPr lang="pt-BR" sz="15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Separação clara (lógica de negócios, UI, controle) facilita correções e evoluções.</a:t>
            </a:r>
            <a:endParaRPr sz="15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23850" lvl="0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b="1" lang="pt-BR" sz="15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Repository:</a:t>
            </a:r>
            <a:r>
              <a:rPr lang="pt-BR" sz="15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Desacopla acesso a dados (SQLite), permitindo mudanças na persistência sem impacto sistêmico.</a:t>
            </a:r>
            <a:endParaRPr sz="15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23850" lvl="0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aleway"/>
              <a:buChar char="●"/>
            </a:pPr>
            <a:r>
              <a:rPr b="1" lang="pt-BR" sz="15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Resultado:</a:t>
            </a:r>
            <a:r>
              <a:rPr lang="pt-BR" sz="15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Código menos complexo, legível e organizado.</a:t>
            </a:r>
            <a:endParaRPr sz="15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pt-BR" sz="15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Capacidade de Crescimento Local (Escalabilidade):</a:t>
            </a:r>
            <a:endParaRPr b="1" sz="15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23850" lvl="0" marL="9144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aleway"/>
              <a:buChar char="●"/>
            </a:pPr>
            <a:r>
              <a:rPr lang="pt-BR" sz="15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Eficiência no gerenciamento de volume crescente de dados locais (fichas, grupos, históricos).</a:t>
            </a:r>
            <a:endParaRPr sz="15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23850" lvl="0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aleway"/>
              <a:buChar char="●"/>
            </a:pPr>
            <a:r>
              <a:rPr lang="pt-BR" sz="15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Arquitetura modular facilita adição de novas funcionalidades locais.</a:t>
            </a:r>
            <a:endParaRPr sz="15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23850" lvl="0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aleway"/>
              <a:buChar char="●"/>
            </a:pPr>
            <a:r>
              <a:rPr lang="pt-BR" sz="15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Flutter (código único) permite expansão futura para mais plataformas (iOS, Web) com consistência.</a:t>
            </a:r>
            <a:endParaRPr b="1" sz="15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523"/>
              <a:buNone/>
            </a:pPr>
            <a:r>
              <a:t/>
            </a:r>
            <a:endParaRPr sz="16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2"/>
          <p:cNvSpPr txBox="1"/>
          <p:nvPr>
            <p:ph type="title"/>
          </p:nvPr>
        </p:nvSpPr>
        <p:spPr>
          <a:xfrm>
            <a:off x="727650" y="747275"/>
            <a:ext cx="7688700" cy="39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2100">
                <a:solidFill>
                  <a:srgbClr val="000000"/>
                </a:solidFill>
              </a:rPr>
              <a:t>Justificativa:</a:t>
            </a:r>
            <a:endParaRPr sz="3000"/>
          </a:p>
        </p:txBody>
      </p:sp>
      <p:sp>
        <p:nvSpPr>
          <p:cNvPr id="205" name="Google Shape;205;p32"/>
          <p:cNvSpPr txBox="1"/>
          <p:nvPr>
            <p:ph idx="1" type="body"/>
          </p:nvPr>
        </p:nvSpPr>
        <p:spPr>
          <a:xfrm>
            <a:off x="287400" y="1603475"/>
            <a:ext cx="8759100" cy="365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6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Segurança:</a:t>
            </a:r>
            <a:endParaRPr b="1" sz="16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30200" lvl="0" marL="9144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aleway"/>
              <a:buChar char="●"/>
            </a:pPr>
            <a:r>
              <a:rPr lang="pt-BR" sz="16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Armazenamento de todos os dados localmente no dispositivo.</a:t>
            </a:r>
            <a:endParaRPr sz="16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30200" lvl="0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aleway"/>
              <a:buChar char="●"/>
            </a:pPr>
            <a:r>
              <a:rPr lang="pt-BR" sz="16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Arquitetura permite futura integração de criptografia para proteção dos dados do usuário.</a:t>
            </a:r>
            <a:endParaRPr sz="16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pt-BR" sz="16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Usabilidade:</a:t>
            </a:r>
            <a:endParaRPr b="1" sz="16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30200" lvl="0" marL="9144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aleway"/>
              <a:buChar char="●"/>
            </a:pPr>
            <a:r>
              <a:rPr lang="pt-BR" sz="16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Layouts adaptativos, navegação guiada e suporte a temas (claro/escuro).</a:t>
            </a:r>
            <a:endParaRPr sz="16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30200" lvl="0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aleway"/>
              <a:buChar char="●"/>
            </a:pPr>
            <a:r>
              <a:rPr lang="pt-BR" sz="16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Experiência de usuário consistente, intuitiva e acessível.</a:t>
            </a:r>
            <a:endParaRPr sz="16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30200" lvl="0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aleway"/>
              <a:buChar char="●"/>
            </a:pPr>
            <a:r>
              <a:rPr lang="pt-BR" sz="16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MVC contribui para interfaces responsivas e bem organizadas.</a:t>
            </a:r>
            <a:endParaRPr b="1" sz="16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523"/>
              <a:buNone/>
            </a:pPr>
            <a:r>
              <a:t/>
            </a:r>
            <a:endParaRPr sz="16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3"/>
          <p:cNvSpPr txBox="1"/>
          <p:nvPr>
            <p:ph type="title"/>
          </p:nvPr>
        </p:nvSpPr>
        <p:spPr>
          <a:xfrm>
            <a:off x="727650" y="747275"/>
            <a:ext cx="7688700" cy="39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2100">
                <a:solidFill>
                  <a:srgbClr val="000000"/>
                </a:solidFill>
              </a:rPr>
              <a:t>Justificativa:</a:t>
            </a:r>
            <a:endParaRPr sz="3000"/>
          </a:p>
        </p:txBody>
      </p:sp>
      <p:sp>
        <p:nvSpPr>
          <p:cNvPr id="211" name="Google Shape;211;p33"/>
          <p:cNvSpPr txBox="1"/>
          <p:nvPr>
            <p:ph idx="1" type="body"/>
          </p:nvPr>
        </p:nvSpPr>
        <p:spPr>
          <a:xfrm>
            <a:off x="287400" y="1603475"/>
            <a:ext cx="8759100" cy="365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6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Desempenho:</a:t>
            </a:r>
            <a:endParaRPr b="1" sz="16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30200" lvl="0" marL="9144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aleway"/>
              <a:buChar char="●"/>
            </a:pPr>
            <a:r>
              <a:rPr lang="pt-BR" sz="16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Banco de dados local leve (SQLite) e gerenciamento local de estados/dados.</a:t>
            </a:r>
            <a:endParaRPr sz="16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30200" lvl="0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aleway"/>
              <a:buChar char="●"/>
            </a:pPr>
            <a:r>
              <a:rPr lang="pt-BR" sz="16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Baixo tempo de resposta para operações críticas (ex: atualizações em batalha).</a:t>
            </a:r>
            <a:endParaRPr sz="16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30200" lvl="0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aleway"/>
              <a:buChar char="●"/>
            </a:pPr>
            <a:r>
              <a:rPr lang="pt-BR" sz="16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Padrão Repository implementado de forma eficiente, sem sobrecarga.</a:t>
            </a:r>
            <a:endParaRPr sz="16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pt-BR" sz="16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Flexibilidade e Evolução:</a:t>
            </a:r>
            <a:endParaRPr b="1" sz="16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30200" lvl="0" marL="9144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aleway"/>
              <a:buChar char="●"/>
            </a:pPr>
            <a:r>
              <a:rPr lang="pt-BR" sz="16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Padrões Repository e MVC (modular) garantem expansão futura com novas funcionalidades locais.</a:t>
            </a:r>
            <a:endParaRPr sz="16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30200" lvl="0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aleway"/>
              <a:buChar char="●"/>
            </a:pPr>
            <a:r>
              <a:rPr lang="pt-BR" sz="16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Repository permite adaptar/evoluir o mecanismo de persistência (SQLite) ou introduzir novas formas de gestão de dados sem reestruturações profundas.</a:t>
            </a:r>
            <a:endParaRPr sz="16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523"/>
              <a:buNone/>
            </a:pPr>
            <a:r>
              <a:t/>
            </a:r>
            <a:endParaRPr sz="16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6"/>
          <p:cNvSpPr txBox="1"/>
          <p:nvPr>
            <p:ph type="title"/>
          </p:nvPr>
        </p:nvSpPr>
        <p:spPr>
          <a:xfrm>
            <a:off x="727650" y="747275"/>
            <a:ext cx="76887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/>
              <a:t>Escopo do Sistema:</a:t>
            </a:r>
            <a:endParaRPr sz="2100"/>
          </a:p>
        </p:txBody>
      </p:sp>
      <p:sp>
        <p:nvSpPr>
          <p:cNvPr id="104" name="Google Shape;104;p16"/>
          <p:cNvSpPr txBox="1"/>
          <p:nvPr>
            <p:ph idx="1" type="body"/>
          </p:nvPr>
        </p:nvSpPr>
        <p:spPr>
          <a:xfrm>
            <a:off x="729450" y="1727375"/>
            <a:ext cx="8316900" cy="305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rPr b="1" lang="pt-BR" sz="1622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Plataforma e Tecnologia:</a:t>
            </a:r>
            <a:endParaRPr b="1" sz="1622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31628" lvl="0" marL="9144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23"/>
              <a:buFont typeface="Raleway"/>
              <a:buChar char="●"/>
            </a:pPr>
            <a:r>
              <a:rPr lang="pt-BR" sz="1622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Aplicativo multiplataforma (Windows e Android).</a:t>
            </a:r>
            <a:endParaRPr sz="1622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31628" lvl="0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3"/>
              <a:buFont typeface="Raleway"/>
              <a:buChar char="●"/>
            </a:pPr>
            <a:r>
              <a:rPr lang="pt-BR" sz="1622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Desenvolvido em Flutter.</a:t>
            </a:r>
            <a:endParaRPr sz="1622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523"/>
              <a:buNone/>
            </a:pPr>
            <a:r>
              <a:rPr b="1" lang="pt-BR" sz="1622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Objetivo Principal:</a:t>
            </a:r>
            <a:endParaRPr b="1" sz="1622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31628" lvl="0" marL="9144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23"/>
              <a:buFont typeface="Raleway"/>
              <a:buChar char="●"/>
            </a:pPr>
            <a:r>
              <a:rPr lang="pt-BR" sz="1622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Ferramenta completa para criação, gerenciamento e simulação de batalhas RPG.</a:t>
            </a:r>
            <a:endParaRPr sz="1622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31628" lvl="0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3"/>
              <a:buFont typeface="Raleway"/>
              <a:buChar char="●"/>
            </a:pPr>
            <a:r>
              <a:rPr lang="pt-BR" sz="1622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Apresentar sistema de combate próprio, focado na fluidez e dinamismo.</a:t>
            </a:r>
            <a:endParaRPr sz="1622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523"/>
              <a:buNone/>
            </a:pPr>
            <a:r>
              <a:t/>
            </a:r>
            <a:endParaRPr sz="617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4"/>
          <p:cNvSpPr txBox="1"/>
          <p:nvPr>
            <p:ph type="title"/>
          </p:nvPr>
        </p:nvSpPr>
        <p:spPr>
          <a:xfrm>
            <a:off x="727650" y="747275"/>
            <a:ext cx="7688700" cy="39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2100">
                <a:solidFill>
                  <a:srgbClr val="000000"/>
                </a:solidFill>
              </a:rPr>
              <a:t>Justificativa:</a:t>
            </a:r>
            <a:endParaRPr sz="3000"/>
          </a:p>
        </p:txBody>
      </p:sp>
      <p:sp>
        <p:nvSpPr>
          <p:cNvPr id="217" name="Google Shape;217;p34"/>
          <p:cNvSpPr txBox="1"/>
          <p:nvPr>
            <p:ph idx="1" type="body"/>
          </p:nvPr>
        </p:nvSpPr>
        <p:spPr>
          <a:xfrm>
            <a:off x="287400" y="1603475"/>
            <a:ext cx="8759100" cy="365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6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Testabilidade:</a:t>
            </a:r>
            <a:endParaRPr b="1" sz="16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30200" lvl="0" marL="9144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aleway"/>
              <a:buChar char="●"/>
            </a:pPr>
            <a:r>
              <a:rPr lang="pt-BR" sz="16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Estrutura MVC e Repository (com injeção de dependência) facilitam testes automatizados (unitários, integração).</a:t>
            </a:r>
            <a:endParaRPr sz="16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30200" lvl="0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aleway"/>
              <a:buChar char="●"/>
            </a:pPr>
            <a:r>
              <a:rPr lang="pt-BR" sz="16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Teste isolado de componentes e regras de negócio (mock da persistência).</a:t>
            </a:r>
            <a:endParaRPr b="1" sz="16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523"/>
              <a:buNone/>
            </a:pPr>
            <a:r>
              <a:t/>
            </a:r>
            <a:endParaRPr sz="16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5"/>
          <p:cNvSpPr txBox="1"/>
          <p:nvPr>
            <p:ph type="title"/>
          </p:nvPr>
        </p:nvSpPr>
        <p:spPr>
          <a:xfrm>
            <a:off x="727650" y="1204475"/>
            <a:ext cx="7688700" cy="39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2100">
                <a:solidFill>
                  <a:srgbClr val="000000"/>
                </a:solidFill>
              </a:rPr>
              <a:t>Casos de Uso</a:t>
            </a:r>
            <a:endParaRPr sz="4000"/>
          </a:p>
        </p:txBody>
      </p:sp>
      <p:pic>
        <p:nvPicPr>
          <p:cNvPr id="223" name="Google Shape;223;p35" title="Casos de Uso.drawio.png"/>
          <p:cNvPicPr preferRelativeResize="0"/>
          <p:nvPr/>
        </p:nvPicPr>
        <p:blipFill rotWithShape="1">
          <a:blip r:embed="rId3">
            <a:alphaModFix/>
          </a:blip>
          <a:srcRect b="0" l="0" r="50194" t="0"/>
          <a:stretch/>
        </p:blipFill>
        <p:spPr>
          <a:xfrm>
            <a:off x="3309025" y="492475"/>
            <a:ext cx="3998800" cy="465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6"/>
          <p:cNvSpPr txBox="1"/>
          <p:nvPr>
            <p:ph type="title"/>
          </p:nvPr>
        </p:nvSpPr>
        <p:spPr>
          <a:xfrm>
            <a:off x="727650" y="1204475"/>
            <a:ext cx="7688700" cy="39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2100">
                <a:solidFill>
                  <a:srgbClr val="000000"/>
                </a:solidFill>
              </a:rPr>
              <a:t>Casos de Uso</a:t>
            </a:r>
            <a:endParaRPr sz="4000"/>
          </a:p>
        </p:txBody>
      </p:sp>
      <p:pic>
        <p:nvPicPr>
          <p:cNvPr id="229" name="Google Shape;229;p36" title="Casos de Uso.drawio.png"/>
          <p:cNvPicPr preferRelativeResize="0"/>
          <p:nvPr/>
        </p:nvPicPr>
        <p:blipFill rotWithShape="1">
          <a:blip r:embed="rId3">
            <a:alphaModFix/>
          </a:blip>
          <a:srcRect b="0" l="49977" r="0" t="20835"/>
          <a:stretch/>
        </p:blipFill>
        <p:spPr>
          <a:xfrm>
            <a:off x="3079775" y="669800"/>
            <a:ext cx="4630476" cy="4245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7"/>
          <p:cNvSpPr txBox="1"/>
          <p:nvPr>
            <p:ph type="title"/>
          </p:nvPr>
        </p:nvSpPr>
        <p:spPr>
          <a:xfrm>
            <a:off x="201850" y="446825"/>
            <a:ext cx="7688700" cy="39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2100">
                <a:solidFill>
                  <a:srgbClr val="000000"/>
                </a:solidFill>
              </a:rPr>
              <a:t>Modelo Conceitual</a:t>
            </a:r>
            <a:endParaRPr sz="2100">
              <a:solidFill>
                <a:srgbClr val="000000"/>
              </a:solidFill>
            </a:endParaRPr>
          </a:p>
        </p:txBody>
      </p:sp>
      <p:pic>
        <p:nvPicPr>
          <p:cNvPr id="235" name="Google Shape;235;p37" title="ModeloConceitual.drawio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6425" y="800100"/>
            <a:ext cx="6249199" cy="434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8"/>
          <p:cNvSpPr txBox="1"/>
          <p:nvPr>
            <p:ph type="title"/>
          </p:nvPr>
        </p:nvSpPr>
        <p:spPr>
          <a:xfrm>
            <a:off x="81750" y="533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Diagrama</a:t>
            </a:r>
            <a:r>
              <a:rPr lang="pt-BR"/>
              <a:t> de Classes</a:t>
            </a:r>
            <a:endParaRPr/>
          </a:p>
        </p:txBody>
      </p:sp>
      <p:pic>
        <p:nvPicPr>
          <p:cNvPr id="241" name="Google Shape;241;p38" title="Diagrama de Classes.drawio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5925" y="530825"/>
            <a:ext cx="5646425" cy="4666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9"/>
          <p:cNvSpPr txBox="1"/>
          <p:nvPr>
            <p:ph type="title"/>
          </p:nvPr>
        </p:nvSpPr>
        <p:spPr>
          <a:xfrm>
            <a:off x="201850" y="446825"/>
            <a:ext cx="7688700" cy="39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2100">
                <a:solidFill>
                  <a:srgbClr val="000000"/>
                </a:solidFill>
              </a:rPr>
              <a:t>Diagrama de Sequência - Criar Grupo</a:t>
            </a:r>
            <a:endParaRPr sz="2100">
              <a:solidFill>
                <a:srgbClr val="000000"/>
              </a:solidFill>
            </a:endParaRPr>
          </a:p>
        </p:txBody>
      </p:sp>
      <p:pic>
        <p:nvPicPr>
          <p:cNvPr id="247" name="Google Shape;24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36925" y="1424925"/>
            <a:ext cx="2933700" cy="2600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3850" y="1424925"/>
            <a:ext cx="5532123" cy="27812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0"/>
          <p:cNvSpPr txBox="1"/>
          <p:nvPr>
            <p:ph type="title"/>
          </p:nvPr>
        </p:nvSpPr>
        <p:spPr>
          <a:xfrm>
            <a:off x="201850" y="446825"/>
            <a:ext cx="7688700" cy="39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2100">
                <a:solidFill>
                  <a:srgbClr val="000000"/>
                </a:solidFill>
              </a:rPr>
              <a:t>Diagrama de Sequência - Selecionar </a:t>
            </a:r>
            <a:r>
              <a:rPr lang="pt-BR" sz="2100">
                <a:solidFill>
                  <a:srgbClr val="000000"/>
                </a:solidFill>
              </a:rPr>
              <a:t>Cenário</a:t>
            </a:r>
            <a:endParaRPr sz="2100">
              <a:solidFill>
                <a:srgbClr val="000000"/>
              </a:solidFill>
            </a:endParaRPr>
          </a:p>
        </p:txBody>
      </p:sp>
      <p:pic>
        <p:nvPicPr>
          <p:cNvPr id="254" name="Google Shape;25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48150" y="1893550"/>
            <a:ext cx="3442525" cy="198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931650"/>
            <a:ext cx="5886526" cy="204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35400" y="1786850"/>
            <a:ext cx="2270750" cy="46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41"/>
          <p:cNvSpPr txBox="1"/>
          <p:nvPr>
            <p:ph type="title"/>
          </p:nvPr>
        </p:nvSpPr>
        <p:spPr>
          <a:xfrm>
            <a:off x="201850" y="446825"/>
            <a:ext cx="7688700" cy="39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2100">
                <a:solidFill>
                  <a:srgbClr val="000000"/>
                </a:solidFill>
              </a:rPr>
              <a:t>Diagrama de Sequência - Selecionar Inimigo</a:t>
            </a:r>
            <a:endParaRPr sz="2100">
              <a:solidFill>
                <a:srgbClr val="000000"/>
              </a:solidFill>
            </a:endParaRPr>
          </a:p>
        </p:txBody>
      </p:sp>
      <p:pic>
        <p:nvPicPr>
          <p:cNvPr id="262" name="Google Shape;26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85575" y="1774150"/>
            <a:ext cx="2758425" cy="245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100" y="2045425"/>
            <a:ext cx="6230674" cy="218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5675" y="1924025"/>
            <a:ext cx="2190825" cy="44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42"/>
          <p:cNvSpPr txBox="1"/>
          <p:nvPr>
            <p:ph type="title"/>
          </p:nvPr>
        </p:nvSpPr>
        <p:spPr>
          <a:xfrm>
            <a:off x="201850" y="446825"/>
            <a:ext cx="7688700" cy="39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2100">
                <a:solidFill>
                  <a:srgbClr val="000000"/>
                </a:solidFill>
              </a:rPr>
              <a:t>Diagrama de Sequência - Selecionar Grupo</a:t>
            </a:r>
            <a:endParaRPr sz="2100">
              <a:solidFill>
                <a:srgbClr val="000000"/>
              </a:solidFill>
            </a:endParaRPr>
          </a:p>
        </p:txBody>
      </p:sp>
      <p:pic>
        <p:nvPicPr>
          <p:cNvPr id="270" name="Google Shape;27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68425" y="530625"/>
            <a:ext cx="2242500" cy="2372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663200"/>
            <a:ext cx="7688701" cy="22971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825" y="2388825"/>
            <a:ext cx="2190825" cy="44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3"/>
          <p:cNvSpPr txBox="1"/>
          <p:nvPr>
            <p:ph type="title"/>
          </p:nvPr>
        </p:nvSpPr>
        <p:spPr>
          <a:xfrm>
            <a:off x="201850" y="446825"/>
            <a:ext cx="9317400" cy="39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2100">
                <a:solidFill>
                  <a:srgbClr val="000000"/>
                </a:solidFill>
              </a:rPr>
              <a:t>Diagrama de Sequência - Gerenciar Grupo de Personagens</a:t>
            </a:r>
            <a:endParaRPr sz="2100">
              <a:solidFill>
                <a:srgbClr val="000000"/>
              </a:solidFill>
            </a:endParaRPr>
          </a:p>
        </p:txBody>
      </p:sp>
      <p:pic>
        <p:nvPicPr>
          <p:cNvPr id="278" name="Google Shape;278;p43" title="gerenciar_grupo_personagens.drawio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93875"/>
            <a:ext cx="8839204" cy="32154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7"/>
          <p:cNvSpPr txBox="1"/>
          <p:nvPr>
            <p:ph type="title"/>
          </p:nvPr>
        </p:nvSpPr>
        <p:spPr>
          <a:xfrm>
            <a:off x="727650" y="747275"/>
            <a:ext cx="7688700" cy="136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/>
              <a:t>Escopo do Sistema:</a:t>
            </a:r>
            <a:endParaRPr sz="2100"/>
          </a:p>
        </p:txBody>
      </p:sp>
      <p:sp>
        <p:nvSpPr>
          <p:cNvPr id="110" name="Google Shape;110;p17"/>
          <p:cNvSpPr txBox="1"/>
          <p:nvPr>
            <p:ph idx="1" type="body"/>
          </p:nvPr>
        </p:nvSpPr>
        <p:spPr>
          <a:xfrm>
            <a:off x="1135125" y="1736900"/>
            <a:ext cx="7911300" cy="304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622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Criação de Entidades (Fichas):</a:t>
            </a:r>
            <a:endParaRPr b="1" sz="1622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31628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23"/>
              <a:buFont typeface="Raleway"/>
              <a:buChar char="●"/>
            </a:pPr>
            <a:r>
              <a:rPr lang="pt-BR" sz="1622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Fichas detalhadas para personagens e inimigos (raça, classe, arquétipo, nível, atributos, equipamentos, descrição).</a:t>
            </a:r>
            <a:endParaRPr sz="1622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31628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3"/>
              <a:buFont typeface="Raleway"/>
              <a:buChar char="●"/>
            </a:pPr>
            <a:r>
              <a:rPr lang="pt-BR" sz="1622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Inimigos: definição de tipo.</a:t>
            </a:r>
            <a:endParaRPr sz="1622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pt-BR" sz="16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Gerenciamento:</a:t>
            </a:r>
            <a:endParaRPr b="1" sz="16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aleway"/>
              <a:buChar char="●"/>
            </a:pPr>
            <a:r>
              <a:rPr lang="pt-BR" sz="16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Edição, duplicação e exclusão de fichas.</a:t>
            </a:r>
            <a:endParaRPr sz="16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aleway"/>
              <a:buChar char="●"/>
            </a:pPr>
            <a:r>
              <a:rPr lang="pt-BR" sz="16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Criação de grupos de personagens (até 4 membros) e inimigos (1+ monstros).</a:t>
            </a:r>
            <a:endParaRPr sz="16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aleway"/>
              <a:buChar char="●"/>
            </a:pPr>
            <a:r>
              <a:rPr lang="pt-BR" sz="16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Grupos podem ser salvos, modificados e reutilizados.</a:t>
            </a:r>
            <a:endParaRPr sz="16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622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523"/>
              <a:buNone/>
            </a:pPr>
            <a:r>
              <a:t/>
            </a:r>
            <a:endParaRPr sz="617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4"/>
          <p:cNvSpPr txBox="1"/>
          <p:nvPr>
            <p:ph type="title"/>
          </p:nvPr>
        </p:nvSpPr>
        <p:spPr>
          <a:xfrm>
            <a:off x="201850" y="446825"/>
            <a:ext cx="7688700" cy="39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2100">
                <a:solidFill>
                  <a:srgbClr val="000000"/>
                </a:solidFill>
              </a:rPr>
              <a:t>Diagrama de Sequência - Criar Ficha</a:t>
            </a:r>
            <a:endParaRPr sz="2100">
              <a:solidFill>
                <a:srgbClr val="000000"/>
              </a:solidFill>
            </a:endParaRPr>
          </a:p>
        </p:txBody>
      </p:sp>
      <p:pic>
        <p:nvPicPr>
          <p:cNvPr id="284" name="Google Shape;28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98225"/>
            <a:ext cx="8839204" cy="39577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5"/>
          <p:cNvSpPr txBox="1"/>
          <p:nvPr>
            <p:ph type="title"/>
          </p:nvPr>
        </p:nvSpPr>
        <p:spPr>
          <a:xfrm>
            <a:off x="201850" y="446825"/>
            <a:ext cx="7688700" cy="39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2100">
                <a:solidFill>
                  <a:srgbClr val="000000"/>
                </a:solidFill>
              </a:rPr>
              <a:t>Contrato de Operação</a:t>
            </a:r>
            <a:r>
              <a:rPr lang="pt-BR" sz="2100">
                <a:solidFill>
                  <a:srgbClr val="000000"/>
                </a:solidFill>
              </a:rPr>
              <a:t> - grupoSelecionado</a:t>
            </a:r>
            <a:endParaRPr sz="2100">
              <a:solidFill>
                <a:srgbClr val="000000"/>
              </a:solidFill>
            </a:endParaRPr>
          </a:p>
        </p:txBody>
      </p:sp>
      <p:sp>
        <p:nvSpPr>
          <p:cNvPr id="290" name="Google Shape;290;p45"/>
          <p:cNvSpPr txBox="1"/>
          <p:nvPr/>
        </p:nvSpPr>
        <p:spPr>
          <a:xfrm>
            <a:off x="201850" y="1227550"/>
            <a:ext cx="7906200" cy="32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latin typeface="Raleway"/>
              <a:ea typeface="Raleway"/>
              <a:cs typeface="Raleway"/>
              <a:sym typeface="Raleway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Raleway"/>
              <a:buChar char="●"/>
            </a:pPr>
            <a:r>
              <a:rPr b="1" lang="pt-BR" sz="1600">
                <a:latin typeface="Raleway"/>
                <a:ea typeface="Raleway"/>
                <a:cs typeface="Raleway"/>
                <a:sym typeface="Raleway"/>
              </a:rPr>
              <a:t>Operação:</a:t>
            </a:r>
            <a:r>
              <a:rPr lang="pt-BR" sz="1600">
                <a:latin typeface="Raleway"/>
                <a:ea typeface="Raleway"/>
                <a:cs typeface="Raleway"/>
                <a:sym typeface="Raleway"/>
              </a:rPr>
              <a:t> grupoSelecionado(idGrupo: int)</a:t>
            </a:r>
            <a:endParaRPr sz="1600">
              <a:latin typeface="Raleway"/>
              <a:ea typeface="Raleway"/>
              <a:cs typeface="Raleway"/>
              <a:sym typeface="Raleway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Raleway"/>
              <a:buChar char="●"/>
            </a:pPr>
            <a:r>
              <a:rPr b="1" lang="pt-BR" sz="1600">
                <a:latin typeface="Raleway"/>
                <a:ea typeface="Raleway"/>
                <a:cs typeface="Raleway"/>
                <a:sym typeface="Raleway"/>
              </a:rPr>
              <a:t>Referências cruzadas: </a:t>
            </a:r>
            <a:r>
              <a:rPr lang="pt-BR" sz="1600">
                <a:latin typeface="Raleway"/>
                <a:ea typeface="Raleway"/>
                <a:cs typeface="Raleway"/>
                <a:sym typeface="Raleway"/>
              </a:rPr>
              <a:t>Caso de uso selecionar Grupo</a:t>
            </a:r>
            <a:endParaRPr sz="1600">
              <a:latin typeface="Raleway"/>
              <a:ea typeface="Raleway"/>
              <a:cs typeface="Raleway"/>
              <a:sym typeface="Raleway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Raleway"/>
              <a:buChar char="●"/>
            </a:pPr>
            <a:r>
              <a:rPr b="1" lang="pt-BR" sz="1600">
                <a:latin typeface="Raleway"/>
                <a:ea typeface="Raleway"/>
                <a:cs typeface="Raleway"/>
                <a:sym typeface="Raleway"/>
              </a:rPr>
              <a:t>Pré-Condições: </a:t>
            </a:r>
            <a:r>
              <a:rPr lang="pt-BR" sz="1600">
                <a:latin typeface="Raleway"/>
                <a:ea typeface="Raleway"/>
                <a:cs typeface="Raleway"/>
                <a:sym typeface="Raleway"/>
              </a:rPr>
              <a:t>O usuário clicar em um grupo para ser associado a Batalha</a:t>
            </a:r>
            <a:endParaRPr sz="1600">
              <a:latin typeface="Raleway"/>
              <a:ea typeface="Raleway"/>
              <a:cs typeface="Raleway"/>
              <a:sym typeface="Raleway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Raleway"/>
              <a:buChar char="●"/>
            </a:pPr>
            <a:r>
              <a:rPr b="1" lang="pt-BR" sz="1600">
                <a:latin typeface="Raleway"/>
                <a:ea typeface="Raleway"/>
                <a:cs typeface="Raleway"/>
                <a:sym typeface="Raleway"/>
              </a:rPr>
              <a:t>Pós-Condições:</a:t>
            </a:r>
            <a:endParaRPr b="1" sz="1600">
              <a:latin typeface="Raleway"/>
              <a:ea typeface="Raleway"/>
              <a:cs typeface="Raleway"/>
              <a:sym typeface="Raleway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Raleway"/>
              <a:buAutoNum type="alphaLcPeriod"/>
            </a:pPr>
            <a:r>
              <a:rPr lang="pt-BR" sz="1600">
                <a:latin typeface="Raleway"/>
                <a:ea typeface="Raleway"/>
                <a:cs typeface="Raleway"/>
                <a:sym typeface="Raleway"/>
              </a:rPr>
              <a:t>o método alocarPersonagens(grupo) foi chamado;</a:t>
            </a:r>
            <a:endParaRPr sz="1600">
              <a:latin typeface="Raleway"/>
              <a:ea typeface="Raleway"/>
              <a:cs typeface="Raleway"/>
              <a:sym typeface="Raleway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Raleway"/>
              <a:buAutoNum type="alphaLcPeriod"/>
            </a:pPr>
            <a:r>
              <a:rPr lang="pt-BR" sz="1600">
                <a:latin typeface="Raleway"/>
                <a:ea typeface="Raleway"/>
                <a:cs typeface="Raleway"/>
                <a:sym typeface="Raleway"/>
              </a:rPr>
              <a:t>o PersonagemController obteve o id de todos os Personagens do grupo;</a:t>
            </a:r>
            <a:endParaRPr sz="1600">
              <a:latin typeface="Raleway"/>
              <a:ea typeface="Raleway"/>
              <a:cs typeface="Raleway"/>
              <a:sym typeface="Raleway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Raleway"/>
              <a:buAutoNum type="alphaLcPeriod"/>
            </a:pPr>
            <a:r>
              <a:rPr lang="pt-BR" sz="1600">
                <a:latin typeface="Raleway"/>
                <a:ea typeface="Raleway"/>
                <a:cs typeface="Raleway"/>
                <a:sym typeface="Raleway"/>
              </a:rPr>
              <a:t>o PersonagemController recuperou do banco de dados todos os Personagens associados aos ids recuperados;</a:t>
            </a:r>
            <a:endParaRPr sz="1600">
              <a:latin typeface="Raleway"/>
              <a:ea typeface="Raleway"/>
              <a:cs typeface="Raleway"/>
              <a:sym typeface="Raleway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Raleway"/>
              <a:buAutoNum type="alphaLcPeriod"/>
            </a:pPr>
            <a:r>
              <a:rPr lang="pt-BR" sz="1600">
                <a:latin typeface="Raleway"/>
                <a:ea typeface="Raleway"/>
                <a:cs typeface="Raleway"/>
                <a:sym typeface="Raleway"/>
              </a:rPr>
              <a:t>o PersonagemController chama o método adicionaPersonagem(batalha) e associa cada um dos personagens a Batalha.</a:t>
            </a:r>
            <a:endParaRPr sz="16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Google Shape;295;p46"/>
          <p:cNvPicPr preferRelativeResize="0"/>
          <p:nvPr>
            <p:ph idx="2" type="pic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75339" y="924566"/>
            <a:ext cx="3968400" cy="3968400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46"/>
          <p:cNvSpPr txBox="1"/>
          <p:nvPr>
            <p:ph idx="1" type="body"/>
          </p:nvPr>
        </p:nvSpPr>
        <p:spPr>
          <a:xfrm>
            <a:off x="508525" y="2571750"/>
            <a:ext cx="3761700" cy="1981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t-BR"/>
              <a:t>A aventura chegou ao fim, heróis!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t-BR"/>
              <a:t>Que suas próximas batalhas sejam épicas!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t-BR"/>
              <a:t>Nos vemos na taverna, para a próxima!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t-BR"/>
              <a:t>Que a sorte esteja sempre ao seu lado!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t-BR"/>
              <a:t>Agradecemos a todos, mestres e jogadores!</a:t>
            </a:r>
            <a:endParaRPr/>
          </a:p>
        </p:txBody>
      </p:sp>
      <p:sp>
        <p:nvSpPr>
          <p:cNvPr id="297" name="Google Shape;297;p46"/>
          <p:cNvSpPr txBox="1"/>
          <p:nvPr>
            <p:ph type="title"/>
          </p:nvPr>
        </p:nvSpPr>
        <p:spPr>
          <a:xfrm>
            <a:off x="557775" y="1371796"/>
            <a:ext cx="3712500" cy="1527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Aventura Finalizada: Obrigado!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8"/>
          <p:cNvSpPr txBox="1"/>
          <p:nvPr>
            <p:ph type="title"/>
          </p:nvPr>
        </p:nvSpPr>
        <p:spPr>
          <a:xfrm>
            <a:off x="727650" y="747275"/>
            <a:ext cx="7688700" cy="136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/>
              <a:t>Escopo do Sistema:</a:t>
            </a:r>
            <a:endParaRPr sz="2100"/>
          </a:p>
        </p:txBody>
      </p:sp>
      <p:sp>
        <p:nvSpPr>
          <p:cNvPr id="116" name="Google Shape;116;p18"/>
          <p:cNvSpPr txBox="1"/>
          <p:nvPr>
            <p:ph idx="1" type="body"/>
          </p:nvPr>
        </p:nvSpPr>
        <p:spPr>
          <a:xfrm>
            <a:off x="1135125" y="1689275"/>
            <a:ext cx="7911300" cy="309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6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Configuração de Batalha:</a:t>
            </a:r>
            <a:endParaRPr b="1" sz="16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aleway"/>
              <a:buChar char="●"/>
            </a:pPr>
            <a:r>
              <a:rPr lang="pt-BR" sz="16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Seleção de grupo de personagens, grupo de inimigos e cenário pré-definido.</a:t>
            </a:r>
            <a:endParaRPr sz="16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pt-BR" sz="16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Durante a Batalha:</a:t>
            </a:r>
            <a:endParaRPr b="1" sz="16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aleway"/>
              <a:buChar char="●"/>
            </a:pPr>
            <a:r>
              <a:rPr lang="pt-BR" sz="16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Sistema gerencia o combate: turnos, registro de ações, cálculo de efeitos (habilidades), atualização de status (vida, mana).</a:t>
            </a:r>
            <a:endParaRPr sz="16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aleway"/>
              <a:buChar char="●"/>
            </a:pPr>
            <a:r>
              <a:rPr lang="pt-BR" sz="16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Feedback visual e textual do estado do combate.</a:t>
            </a:r>
            <a:endParaRPr sz="16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aleway"/>
              <a:buChar char="●"/>
            </a:pPr>
            <a:r>
              <a:rPr lang="pt-BR" sz="16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Histórico de ações para acompanhamento tático.</a:t>
            </a:r>
            <a:endParaRPr b="1" sz="1622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622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523"/>
              <a:buNone/>
            </a:pPr>
            <a:r>
              <a:t/>
            </a:r>
            <a:endParaRPr sz="617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9"/>
          <p:cNvSpPr txBox="1"/>
          <p:nvPr>
            <p:ph type="title"/>
          </p:nvPr>
        </p:nvSpPr>
        <p:spPr>
          <a:xfrm>
            <a:off x="727650" y="747275"/>
            <a:ext cx="7688700" cy="136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/>
              <a:t>Escopo do Sistema:</a:t>
            </a:r>
            <a:endParaRPr sz="2100"/>
          </a:p>
        </p:txBody>
      </p:sp>
      <p:sp>
        <p:nvSpPr>
          <p:cNvPr id="122" name="Google Shape;122;p19"/>
          <p:cNvSpPr txBox="1"/>
          <p:nvPr>
            <p:ph idx="1" type="body"/>
          </p:nvPr>
        </p:nvSpPr>
        <p:spPr>
          <a:xfrm>
            <a:off x="1135125" y="1689275"/>
            <a:ext cx="7911300" cy="309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pt-BR" sz="16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Interface do Usuário (UI):</a:t>
            </a:r>
            <a:endParaRPr b="1" sz="16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aleway"/>
              <a:buChar char="●"/>
            </a:pPr>
            <a:r>
              <a:rPr lang="pt-BR" sz="16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Amigável e responsiva.</a:t>
            </a:r>
            <a:endParaRPr sz="16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aleway"/>
              <a:buChar char="●"/>
            </a:pPr>
            <a:r>
              <a:rPr lang="pt-BR" sz="16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Adaptada para mouse/teclado (Windows) e toque (Android).</a:t>
            </a:r>
            <a:endParaRPr sz="16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aleway"/>
              <a:buChar char="●"/>
            </a:pPr>
            <a:r>
              <a:rPr lang="pt-BR" sz="16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Navegação intuitiva.</a:t>
            </a:r>
            <a:endParaRPr sz="16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pt-BR" sz="16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Sistema de Combate e Evolução:</a:t>
            </a:r>
            <a:endParaRPr b="1" sz="16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aleway"/>
              <a:buChar char="●"/>
            </a:pPr>
            <a:r>
              <a:rPr lang="pt-BR" sz="16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Baseado em RPGs tradicionais, mas com regras e mecânicas próprias.</a:t>
            </a:r>
            <a:endParaRPr sz="16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aleway"/>
              <a:buChar char="●"/>
            </a:pPr>
            <a:r>
              <a:rPr lang="pt-BR" sz="16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Foco em batalhas rápidas e acessíveis.</a:t>
            </a:r>
            <a:endParaRPr sz="16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aleway"/>
              <a:buChar char="●"/>
            </a:pPr>
            <a:r>
              <a:rPr lang="pt-BR" sz="16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Projetado com flexibilidade para futuras extensões (novas regras, funcionalidades, modos).</a:t>
            </a:r>
            <a:endParaRPr b="1" sz="21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622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523"/>
              <a:buNone/>
            </a:pPr>
            <a:r>
              <a:t/>
            </a:r>
            <a:endParaRPr sz="617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0"/>
          <p:cNvSpPr txBox="1"/>
          <p:nvPr>
            <p:ph type="title"/>
          </p:nvPr>
        </p:nvSpPr>
        <p:spPr>
          <a:xfrm>
            <a:off x="727650" y="747275"/>
            <a:ext cx="7688700" cy="39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2100">
                <a:solidFill>
                  <a:srgbClr val="000000"/>
                </a:solidFill>
              </a:rPr>
              <a:t>Restrições Arquiteturais:</a:t>
            </a:r>
            <a:endParaRPr sz="3000"/>
          </a:p>
        </p:txBody>
      </p:sp>
      <p:sp>
        <p:nvSpPr>
          <p:cNvPr id="128" name="Google Shape;128;p20"/>
          <p:cNvSpPr txBox="1"/>
          <p:nvPr>
            <p:ph idx="1" type="body"/>
          </p:nvPr>
        </p:nvSpPr>
        <p:spPr>
          <a:xfrm>
            <a:off x="287400" y="1394000"/>
            <a:ext cx="8759100" cy="379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aleway"/>
              <a:buChar char="●"/>
            </a:pPr>
            <a:r>
              <a:rPr b="1" lang="pt-BR" sz="15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Tecnologia de Desenvolvimento:</a:t>
            </a:r>
            <a:r>
              <a:rPr lang="pt-BR" sz="15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O sistema será desenvolvido utilizando o </a:t>
            </a:r>
            <a:r>
              <a:rPr b="1" lang="pt-BR" sz="15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framework Flutter e a linguagem Dart</a:t>
            </a:r>
            <a:r>
              <a:rPr lang="pt-BR" sz="15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. Esta decisão implica uma única base de código para as plataformas alvo e orienta a escolha de bibliotecas e ferramentas compatíveis.</a:t>
            </a:r>
            <a:endParaRPr sz="15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aleway"/>
              <a:buChar char="●"/>
            </a:pPr>
            <a:r>
              <a:rPr b="1" lang="pt-BR" sz="15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Armazenamento de Dados:</a:t>
            </a:r>
            <a:r>
              <a:rPr lang="pt-BR" sz="15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Todo o armazenamento de dados do aplicativo será </a:t>
            </a:r>
            <a:r>
              <a:rPr b="1" lang="pt-BR" sz="15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estritamente local</a:t>
            </a:r>
            <a:r>
              <a:rPr lang="pt-BR" sz="15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, residindo no dispositivo do usuário. Não haverá componentes de b</a:t>
            </a:r>
            <a:r>
              <a:rPr lang="pt-BR" sz="15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a</a:t>
            </a:r>
            <a:r>
              <a:rPr lang="pt-BR" sz="15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ckend ou sincronização com a nuvem no escopo atual.</a:t>
            </a:r>
            <a:endParaRPr sz="15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aleway"/>
              <a:buChar char="●"/>
            </a:pPr>
            <a:r>
              <a:rPr b="1" lang="pt-BR" sz="15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Plataformas Iniciais:</a:t>
            </a:r>
            <a:r>
              <a:rPr lang="pt-BR" sz="15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O escopo de lançamento inicial do aplicativo concentra-se nas plataformas </a:t>
            </a:r>
            <a:r>
              <a:rPr b="1" lang="pt-BR" sz="15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Windows e Android</a:t>
            </a:r>
            <a:r>
              <a:rPr lang="pt-BR" sz="15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. Contudo, a escolha do Flutter implica uma consideração inerente à portabilidade para </a:t>
            </a:r>
            <a:r>
              <a:rPr b="1" lang="pt-BR" sz="15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iOS e web</a:t>
            </a:r>
            <a:r>
              <a:rPr lang="pt-BR" sz="15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em futuras iterações.</a:t>
            </a:r>
            <a:endParaRPr sz="15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622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523"/>
              <a:buNone/>
            </a:pPr>
            <a:r>
              <a:t/>
            </a:r>
            <a:endParaRPr sz="617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1"/>
          <p:cNvSpPr txBox="1"/>
          <p:nvPr>
            <p:ph type="title"/>
          </p:nvPr>
        </p:nvSpPr>
        <p:spPr>
          <a:xfrm>
            <a:off x="727650" y="747275"/>
            <a:ext cx="7688700" cy="39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2100">
                <a:solidFill>
                  <a:srgbClr val="000000"/>
                </a:solidFill>
              </a:rPr>
              <a:t>Objetivos</a:t>
            </a:r>
            <a:r>
              <a:rPr lang="pt-BR" sz="2100">
                <a:solidFill>
                  <a:srgbClr val="000000"/>
                </a:solidFill>
              </a:rPr>
              <a:t> Arquiteturais:</a:t>
            </a:r>
            <a:endParaRPr sz="3000"/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287400" y="1394000"/>
            <a:ext cx="8759100" cy="379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30200" lvl="0" marL="9144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Char char="●"/>
            </a:pPr>
            <a:r>
              <a:rPr b="1" lang="pt-BR" sz="16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Manutenibilidade e Extensibilidade:</a:t>
            </a:r>
            <a:r>
              <a:rPr lang="pt-BR" sz="16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Alcançar uma arquitetura de software que seja </a:t>
            </a:r>
            <a:r>
              <a:rPr b="1" lang="pt-BR" sz="16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altamente fácil de manter e estender</a:t>
            </a:r>
            <a:r>
              <a:rPr lang="pt-BR" sz="16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. Isso significa que modificações, correções de bugs e a adição de novas funcionalidades locais (como novas regras de RPG, tipos de personagens ou mecânicas de combate) devem ser possíveis com impacto mínimo nos componentes existentes.</a:t>
            </a:r>
            <a:endParaRPr sz="16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30200" lvl="0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Char char="●"/>
            </a:pPr>
            <a:r>
              <a:rPr b="1" lang="pt-BR" sz="16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Testabilidade:</a:t>
            </a:r>
            <a:r>
              <a:rPr lang="pt-BR" sz="16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Garantir um </a:t>
            </a:r>
            <a:r>
              <a:rPr b="1" lang="pt-BR" sz="16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alto grau de testabilidade</a:t>
            </a:r>
            <a:r>
              <a:rPr lang="pt-BR" sz="16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para todos os componentes críticos do sistema. A arquitetura deve </a:t>
            </a:r>
            <a:r>
              <a:rPr b="1" lang="pt-BR" sz="16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facilitar a criação de testes unitários para a lógica de negócios</a:t>
            </a:r>
            <a:r>
              <a:rPr lang="pt-BR" sz="16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(regras de combate, criação de fichas) e testes de integração que validem as interações entre as camadas.</a:t>
            </a:r>
            <a:endParaRPr sz="16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622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523"/>
              <a:buNone/>
            </a:pPr>
            <a:r>
              <a:t/>
            </a:r>
            <a:endParaRPr sz="617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2"/>
          <p:cNvSpPr txBox="1"/>
          <p:nvPr>
            <p:ph type="title"/>
          </p:nvPr>
        </p:nvSpPr>
        <p:spPr>
          <a:xfrm>
            <a:off x="727650" y="747275"/>
            <a:ext cx="7688700" cy="39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2100">
                <a:solidFill>
                  <a:srgbClr val="000000"/>
                </a:solidFill>
              </a:rPr>
              <a:t>Objetivos Arquiteturais:</a:t>
            </a:r>
            <a:endParaRPr sz="3000"/>
          </a:p>
        </p:txBody>
      </p:sp>
      <p:sp>
        <p:nvSpPr>
          <p:cNvPr id="140" name="Google Shape;140;p22"/>
          <p:cNvSpPr txBox="1"/>
          <p:nvPr>
            <p:ph idx="1" type="body"/>
          </p:nvPr>
        </p:nvSpPr>
        <p:spPr>
          <a:xfrm>
            <a:off x="287400" y="1204475"/>
            <a:ext cx="8759100" cy="40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23850" lvl="0" marL="9144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imes New Roman"/>
              <a:buChar char="●"/>
            </a:pPr>
            <a:r>
              <a:rPr b="1" lang="pt-BR" sz="15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Flexibilidade para Evolução Local:</a:t>
            </a:r>
            <a:r>
              <a:rPr lang="pt-BR" sz="15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Prover </a:t>
            </a:r>
            <a:r>
              <a:rPr b="1" lang="pt-BR" sz="15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flexibilidade arquitetural</a:t>
            </a:r>
            <a:r>
              <a:rPr lang="pt-BR" sz="15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para permitir a evolução do sistema em termos de regras de jogo, personalizações e modos de operação, mantendo o foco em funcionalidades que operem localmente no dispositivo do usuário.</a:t>
            </a:r>
            <a:endParaRPr sz="15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23850" lvl="0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imes New Roman"/>
              <a:buChar char="●"/>
            </a:pPr>
            <a:r>
              <a:rPr b="1" lang="pt-BR" sz="15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Desempenho Responsivo:</a:t>
            </a:r>
            <a:r>
              <a:rPr lang="pt-BR" sz="15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Assegurar que o sistema apresente </a:t>
            </a:r>
            <a:r>
              <a:rPr b="1" lang="pt-BR" sz="15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baixo tempo de resposta e fluidez</a:t>
            </a:r>
            <a:r>
              <a:rPr lang="pt-BR" sz="15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nas interações do usuário, especialmente durante operações críticas como a simulação de batalhas, cálculos de atributos e navegação entre telas.</a:t>
            </a:r>
            <a:endParaRPr sz="15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23850" lvl="0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imes New Roman"/>
              <a:buChar char="●"/>
            </a:pPr>
            <a:r>
              <a:rPr b="1" lang="pt-BR" sz="15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Usabilidade e Experiência do Usuário:</a:t>
            </a:r>
            <a:r>
              <a:rPr lang="pt-BR" sz="15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Facilitar, através de uma estrutura bem definida, a construção de uma interface de usuário que seja </a:t>
            </a:r>
            <a:r>
              <a:rPr b="1" lang="pt-BR" sz="15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intuitiva, agradável e eficiente</a:t>
            </a:r>
            <a:r>
              <a:rPr lang="pt-BR" sz="15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, adaptando-se adequadamente a diferentes contextos de uso (desktop e mobile).</a:t>
            </a:r>
            <a:endParaRPr b="1" sz="19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622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523"/>
              <a:buNone/>
            </a:pPr>
            <a:r>
              <a:t/>
            </a:r>
            <a:endParaRPr sz="617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3"/>
          <p:cNvSpPr txBox="1"/>
          <p:nvPr>
            <p:ph type="title"/>
          </p:nvPr>
        </p:nvSpPr>
        <p:spPr>
          <a:xfrm>
            <a:off x="727650" y="747275"/>
            <a:ext cx="7688700" cy="39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2100">
                <a:solidFill>
                  <a:srgbClr val="000000"/>
                </a:solidFill>
              </a:rPr>
              <a:t>Requisitos</a:t>
            </a:r>
            <a:r>
              <a:rPr lang="pt-BR" sz="2100">
                <a:solidFill>
                  <a:srgbClr val="000000"/>
                </a:solidFill>
              </a:rPr>
              <a:t> Arquiteturais:</a:t>
            </a:r>
            <a:endParaRPr sz="3000"/>
          </a:p>
        </p:txBody>
      </p:sp>
      <p:sp>
        <p:nvSpPr>
          <p:cNvPr id="146" name="Google Shape;146;p23"/>
          <p:cNvSpPr txBox="1"/>
          <p:nvPr>
            <p:ph idx="1" type="body"/>
          </p:nvPr>
        </p:nvSpPr>
        <p:spPr>
          <a:xfrm>
            <a:off x="287400" y="1355900"/>
            <a:ext cx="8759100" cy="390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30200" lvl="0" marL="9144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Char char="●"/>
            </a:pPr>
            <a:r>
              <a:rPr b="1" lang="pt-BR" sz="16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Interface Adaptativa:</a:t>
            </a:r>
            <a:r>
              <a:rPr lang="pt-BR" sz="16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O sistema </a:t>
            </a:r>
            <a:r>
              <a:rPr b="1" lang="pt-BR" sz="16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deve</a:t>
            </a:r>
            <a:r>
              <a:rPr lang="pt-BR" sz="16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suportar layouts de interface que se adaptem de forma responsiva a diferentes tamanhos de tela, densidades de pixel e orientações (retrato/paisagem), visando uma experiência consistente em dispositivos desktop (Windows) e móveis (Android), e potencialmente web e iOS no futuro.</a:t>
            </a:r>
            <a:endParaRPr sz="16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30200" lvl="0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Char char="●"/>
            </a:pPr>
            <a:r>
              <a:rPr b="1" lang="pt-BR" sz="16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Gerenciamento Eficiente de Dados Locais:</a:t>
            </a:r>
            <a:r>
              <a:rPr lang="pt-BR" sz="16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A arquitetura </a:t>
            </a:r>
            <a:r>
              <a:rPr b="1" lang="pt-BR" sz="16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deve</a:t>
            </a:r>
            <a:r>
              <a:rPr lang="pt-BR" sz="16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ser capaz de gerenciar eficientemente um volume crescente de dados do usuário (fichas de personagens e inimigos, grupos, cenários, históricos de batalha) armazenados localmente em um banco de dados SQLite, garantindo a integridade e a rápida recuperação dessas informações.</a:t>
            </a:r>
            <a:endParaRPr b="1" sz="16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622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523"/>
              <a:buNone/>
            </a:pPr>
            <a:r>
              <a:t/>
            </a:r>
            <a:endParaRPr sz="617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